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92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A024F-61EA-49D6-8605-AC541FB3882E}"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D8ED9-4C17-43B3-8243-4C27EB07B3A5}" type="slidenum">
              <a:rPr lang="en-US" smtClean="0"/>
              <a:t>‹#›</a:t>
            </a:fld>
            <a:endParaRPr lang="en-US"/>
          </a:p>
        </p:txBody>
      </p:sp>
    </p:spTree>
    <p:extLst>
      <p:ext uri="{BB962C8B-B14F-4D97-AF65-F5344CB8AC3E}">
        <p14:creationId xmlns:p14="http://schemas.microsoft.com/office/powerpoint/2010/main" val="237781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significant strength is our multidisciplinary approach – centered around USC</a:t>
            </a:r>
          </a:p>
          <a:p>
            <a:endParaRPr lang="en-US" dirty="0"/>
          </a:p>
          <a:p>
            <a:r>
              <a:rPr lang="en-US" dirty="0"/>
              <a:t>Helen will tell us about a project with the cinema school on how we are explaining beta cell biology to general audiences. I will quickly mention that one of our undergrads that is working on phospho-proteomic analysis of beta cells also engaged with cinema students to develop an app for newly diagnosed children with diabetes. This is a collaboration between USC Engineering/Lifesciences/Cinema and CHLA. This student did this for fun, not for course credit or for class, but because she wanted. This is the atmosphere all the students are training in, highly multi-</a:t>
            </a:r>
            <a:r>
              <a:rPr lang="en-US" dirty="0" err="1"/>
              <a:t>discplinary</a:t>
            </a:r>
            <a:r>
              <a:rPr lang="en-US" dirty="0"/>
              <a:t>, creative and ambitious. Its extremely fun for me to watch the trainees (which I was a trainee when this started). </a:t>
            </a:r>
          </a:p>
          <a:p>
            <a:endParaRPr lang="en-US" dirty="0"/>
          </a:p>
          <a:p>
            <a:endParaRPr lang="en-US" dirty="0"/>
          </a:p>
          <a:p>
            <a:r>
              <a:rPr lang="en-US" dirty="0"/>
              <a:t>Stevens (McClary, Wang, Lin, </a:t>
            </a:r>
            <a:r>
              <a:rPr lang="en-US" dirty="0" err="1"/>
              <a:t>Burdsall</a:t>
            </a:r>
            <a:r>
              <a:rPr lang="en-US" dirty="0"/>
              <a:t>, Mittal, Zhang), White (Singla, Li), Fraser (Wang, Junge), Berman, Kesselman, Warshel (Alhadeff), Buchannan, McDowell, Graham (DQ), Finley (</a:t>
            </a:r>
            <a:r>
              <a:rPr lang="en-US" dirty="0" err="1"/>
              <a:t>Gelbach</a:t>
            </a:r>
            <a:r>
              <a:rPr lang="en-US" dirty="0"/>
              <a:t>), Fokin (Moreno), Sha (Francis)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4C16D-66E6-4A58-A9BD-1438B83E0D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64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1F86-204A-4E0D-B33B-02E7934F71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4D2DD-578B-488B-8E4E-9F16185F0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6E0740-0DF5-4B32-9F08-A9793F2DEB41}"/>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5" name="Footer Placeholder 4">
            <a:extLst>
              <a:ext uri="{FF2B5EF4-FFF2-40B4-BE49-F238E27FC236}">
                <a16:creationId xmlns:a16="http://schemas.microsoft.com/office/drawing/2014/main" id="{2346445E-2E1D-41AD-A067-214D7DFD0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C118-9184-4B88-9FFB-3860FF53ABBB}"/>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20630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6D59-CB7E-4D86-87F8-B2D2DF6A59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CC3AA7-9D21-45C0-BCBB-3673B0223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65FED-3A13-4D14-9F70-954398A7D78F}"/>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5" name="Footer Placeholder 4">
            <a:extLst>
              <a:ext uri="{FF2B5EF4-FFF2-40B4-BE49-F238E27FC236}">
                <a16:creationId xmlns:a16="http://schemas.microsoft.com/office/drawing/2014/main" id="{BD98F679-0056-4F5C-A219-DC3AA6DBB4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17C82-89C1-413A-8F95-F938DD07C7D6}"/>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374636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F31768-9C40-4A6C-956F-8625DD80D3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47AC2-2049-401D-AF6C-16E45FDBFF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59EB3-A8E2-452E-980A-C196A0E06867}"/>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5" name="Footer Placeholder 4">
            <a:extLst>
              <a:ext uri="{FF2B5EF4-FFF2-40B4-BE49-F238E27FC236}">
                <a16:creationId xmlns:a16="http://schemas.microsoft.com/office/drawing/2014/main" id="{7035DAC3-86B3-4A23-86BB-E3308B7A57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1A6F3-8E51-4DE8-9BE7-E08DE0FC41A9}"/>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352554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2A17-9079-4444-837F-0F56FD335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C96933-E569-438B-8BBE-BE619E64D3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79571-A831-482C-ABF2-371AA1899C97}"/>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5" name="Footer Placeholder 4">
            <a:extLst>
              <a:ext uri="{FF2B5EF4-FFF2-40B4-BE49-F238E27FC236}">
                <a16:creationId xmlns:a16="http://schemas.microsoft.com/office/drawing/2014/main" id="{21DA4C37-1513-41EA-A7A3-5CB76905F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4AB9-C8A8-4C05-A3DD-7461DD720B78}"/>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191252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2D2B-DFA4-4362-BA30-8F89BD7592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187DB8-20A2-47C5-9C49-3C9A04A32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01A0F0-172F-4B63-BC08-B0A4DD512C3A}"/>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5" name="Footer Placeholder 4">
            <a:extLst>
              <a:ext uri="{FF2B5EF4-FFF2-40B4-BE49-F238E27FC236}">
                <a16:creationId xmlns:a16="http://schemas.microsoft.com/office/drawing/2014/main" id="{A62297F3-C6D6-4FA5-A7D1-45C748438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7827E-E158-4AF7-B316-017601F8891A}"/>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32869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5EAE-B7FB-4AA0-8D9F-2C9DD5114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910A54-E97D-41CC-A825-0993EA39D7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1C704-C100-4612-8409-1E666DB0F9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0BAC01-08F5-46EE-A2A8-ED5E4C2818F1}"/>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6" name="Footer Placeholder 5">
            <a:extLst>
              <a:ext uri="{FF2B5EF4-FFF2-40B4-BE49-F238E27FC236}">
                <a16:creationId xmlns:a16="http://schemas.microsoft.com/office/drawing/2014/main" id="{53E227FF-35E3-47BB-A97C-F5B3B21F4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830DB-872D-4868-95A6-28A5AF8E8CF0}"/>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139680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15CC-6D82-449D-AB4A-35AEC9A46A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60A073-3F23-4907-94C4-8AD0EF760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86E7D4-19CC-4B82-A3AF-200762AA4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5B3C20-B754-4687-8C19-D125FC68C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5379C0-8379-48D9-B3BF-2E4F52AF2A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16DE4-F8A7-4D8B-AE1B-DF62D6A3C5AF}"/>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8" name="Footer Placeholder 7">
            <a:extLst>
              <a:ext uri="{FF2B5EF4-FFF2-40B4-BE49-F238E27FC236}">
                <a16:creationId xmlns:a16="http://schemas.microsoft.com/office/drawing/2014/main" id="{B4E47207-BE86-4D55-8B42-DF11154E9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3E2865-47C7-4759-9393-64B7914FDC7E}"/>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368782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9047-3C6C-4713-846F-86A9F60CE1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FBB16E-18C1-41A4-AD2A-E97AE5F0F09C}"/>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4" name="Footer Placeholder 3">
            <a:extLst>
              <a:ext uri="{FF2B5EF4-FFF2-40B4-BE49-F238E27FC236}">
                <a16:creationId xmlns:a16="http://schemas.microsoft.com/office/drawing/2014/main" id="{70FE2CAF-F6FE-4C62-930C-715CF3E18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252DCC-9579-474E-9DB5-8C97C37F88FD}"/>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4166410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F910F-5E84-4E55-8D4C-F88062C9D08D}"/>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3" name="Footer Placeholder 2">
            <a:extLst>
              <a:ext uri="{FF2B5EF4-FFF2-40B4-BE49-F238E27FC236}">
                <a16:creationId xmlns:a16="http://schemas.microsoft.com/office/drawing/2014/main" id="{008D835A-7C49-481F-9C99-0A7B71F622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337BAB-659A-4E0A-877F-C5377F0581B1}"/>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110742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97ED-5C52-4F88-9C18-B01F4A915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4CA2B9-88C6-4757-9961-1541702CE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79EE80-4162-42EF-A1CC-F0A0DBFD7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FBE30-CE1E-47DD-AF12-2C6BF58827AC}"/>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6" name="Footer Placeholder 5">
            <a:extLst>
              <a:ext uri="{FF2B5EF4-FFF2-40B4-BE49-F238E27FC236}">
                <a16:creationId xmlns:a16="http://schemas.microsoft.com/office/drawing/2014/main" id="{886B5DE6-B264-4D12-8F87-DB2B681CD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1DAF8-E3EA-43A8-9BA8-6AA80A9C14E8}"/>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345750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852B-6029-4ABC-B844-62C7BC1D2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EBB0FC-67A1-4442-A216-87A0E410A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E3B7F-E4B3-4D6A-805E-27C0E01A8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E5C92E-DCA2-427E-937D-58270D54241B}"/>
              </a:ext>
            </a:extLst>
          </p:cNvPr>
          <p:cNvSpPr>
            <a:spLocks noGrp="1"/>
          </p:cNvSpPr>
          <p:nvPr>
            <p:ph type="dt" sz="half" idx="10"/>
          </p:nvPr>
        </p:nvSpPr>
        <p:spPr/>
        <p:txBody>
          <a:bodyPr/>
          <a:lstStyle/>
          <a:p>
            <a:fld id="{E29A54FC-FD3E-4103-9306-A98E01A0EEF1}" type="datetimeFigureOut">
              <a:rPr lang="en-US" smtClean="0"/>
              <a:t>8/16/2019</a:t>
            </a:fld>
            <a:endParaRPr lang="en-US"/>
          </a:p>
        </p:txBody>
      </p:sp>
      <p:sp>
        <p:nvSpPr>
          <p:cNvPr id="6" name="Footer Placeholder 5">
            <a:extLst>
              <a:ext uri="{FF2B5EF4-FFF2-40B4-BE49-F238E27FC236}">
                <a16:creationId xmlns:a16="http://schemas.microsoft.com/office/drawing/2014/main" id="{14003AF4-88A2-4F54-988E-E2D631577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EA5A6-F734-482B-A47E-463FC711C916}"/>
              </a:ext>
            </a:extLst>
          </p:cNvPr>
          <p:cNvSpPr>
            <a:spLocks noGrp="1"/>
          </p:cNvSpPr>
          <p:nvPr>
            <p:ph type="sldNum" sz="quarter" idx="12"/>
          </p:nvPr>
        </p:nvSpPr>
        <p:spPr/>
        <p:txBody>
          <a:bodyPr/>
          <a:lstStyle/>
          <a:p>
            <a:fld id="{8AB34BCA-951B-4A23-998F-467CEB5B2F82}" type="slidenum">
              <a:rPr lang="en-US" smtClean="0"/>
              <a:t>‹#›</a:t>
            </a:fld>
            <a:endParaRPr lang="en-US"/>
          </a:p>
        </p:txBody>
      </p:sp>
    </p:spTree>
    <p:extLst>
      <p:ext uri="{BB962C8B-B14F-4D97-AF65-F5344CB8AC3E}">
        <p14:creationId xmlns:p14="http://schemas.microsoft.com/office/powerpoint/2010/main" val="78050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34B80-E804-4672-8E81-8DB099DAD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A77E3D-846D-48A5-A408-A775A032F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03422-2A5A-4E8F-89A7-4B41FD0B8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A54FC-FD3E-4103-9306-A98E01A0EEF1}" type="datetimeFigureOut">
              <a:rPr lang="en-US" smtClean="0"/>
              <a:t>8/16/2019</a:t>
            </a:fld>
            <a:endParaRPr lang="en-US"/>
          </a:p>
        </p:txBody>
      </p:sp>
      <p:sp>
        <p:nvSpPr>
          <p:cNvPr id="5" name="Footer Placeholder 4">
            <a:extLst>
              <a:ext uri="{FF2B5EF4-FFF2-40B4-BE49-F238E27FC236}">
                <a16:creationId xmlns:a16="http://schemas.microsoft.com/office/drawing/2014/main" id="{D4E8A57F-32A1-43BF-B5A3-DC903F9F3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5D6D5-0606-49D9-9BD1-790BB4348A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34BCA-951B-4A23-998F-467CEB5B2F82}" type="slidenum">
              <a:rPr lang="en-US" smtClean="0"/>
              <a:t>‹#›</a:t>
            </a:fld>
            <a:endParaRPr lang="en-US"/>
          </a:p>
        </p:txBody>
      </p:sp>
    </p:spTree>
    <p:extLst>
      <p:ext uri="{BB962C8B-B14F-4D97-AF65-F5344CB8AC3E}">
        <p14:creationId xmlns:p14="http://schemas.microsoft.com/office/powerpoint/2010/main" val="274219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001DC9-46F1-40A7-98FC-38B07BA98A90}"/>
              </a:ext>
            </a:extLst>
          </p:cNvPr>
          <p:cNvSpPr txBox="1"/>
          <p:nvPr/>
        </p:nvSpPr>
        <p:spPr>
          <a:xfrm>
            <a:off x="8721621" y="817927"/>
            <a:ext cx="3387283" cy="6278642"/>
          </a:xfrm>
          <a:prstGeom prst="rect">
            <a:avLst/>
          </a:prstGeom>
          <a:noFill/>
        </p:spPr>
        <p:txBody>
          <a:bodyPr wrap="square" rtlCol="0">
            <a:spAutoFit/>
          </a:bodyPr>
          <a:lstStyle/>
          <a:p>
            <a:pPr marL="182875" marR="0" lvl="0"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Multi-disciplinary team</a:t>
            </a:r>
          </a:p>
          <a:p>
            <a:pPr marL="640031" marR="0" lvl="1"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Biologists</a:t>
            </a:r>
          </a:p>
          <a:p>
            <a:pPr marL="640031" marR="0" lvl="1"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Chemists</a:t>
            </a:r>
          </a:p>
          <a:p>
            <a:pPr marL="640031" marR="0" lvl="1"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Engineers</a:t>
            </a:r>
          </a:p>
          <a:p>
            <a:pPr marL="640031" marR="0" lvl="1"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Physicians</a:t>
            </a:r>
          </a:p>
          <a:p>
            <a:pPr marL="640031" marR="0" lvl="1"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Computational Scientists</a:t>
            </a:r>
          </a:p>
          <a:p>
            <a:pPr marL="640031" marR="0" lvl="1"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Digital Media Artists</a:t>
            </a:r>
          </a:p>
          <a:p>
            <a:pPr marL="182875" marR="0" lvl="0"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endParaRPr>
          </a:p>
          <a:p>
            <a:pPr marL="182875" marR="0" lvl="0"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Unbiased</a:t>
            </a:r>
            <a:r>
              <a:rPr kumimoji="0" lang="en-US" sz="2000" b="1" i="0" u="none" strike="noStrike" kern="1200" cap="none" spc="0" normalizeH="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 approach data-driven collaboration</a:t>
            </a:r>
          </a:p>
          <a:p>
            <a:pPr marR="0" lvl="0" algn="l" defTabSz="914377" rtl="0" eaLnBrk="1" fontAlgn="base" latinLnBrk="0" hangingPunct="1">
              <a:lnSpc>
                <a:spcPct val="100000"/>
              </a:lnSpc>
              <a:spcBef>
                <a:spcPct val="0"/>
              </a:spcBef>
              <a:spcAft>
                <a:spcPct val="0"/>
              </a:spcAft>
              <a:buClrTx/>
              <a:buSzTx/>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endParaRPr>
          </a:p>
          <a:p>
            <a:pPr marL="182875" marR="0" lvl="0" indent="-182875"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Global, open science</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endParaRPr>
          </a:p>
          <a:p>
            <a:pPr marL="173034" marR="0" lvl="0" indent="-173034" algn="l" defTabSz="91437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Batang" panose="02030600000101010101" pitchFamily="18" charset="-127"/>
                <a:cs typeface="Arial" panose="020B0604020202020204" pitchFamily="34" charset="0"/>
              </a:rPr>
              <a:t>Provide the basis for next generation drug and cell-therapy design</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44546A"/>
              </a:solidFill>
              <a:effectLst/>
              <a:uLnTx/>
              <a:uFillTx/>
              <a:latin typeface="Arial" panose="020B0604020202020204" pitchFamily="34" charset="0"/>
              <a:ea typeface="Batang" panose="02030600000101010101" pitchFamily="18" charset="-127"/>
              <a:cs typeface="Arial" panose="020B0604020202020204" pitchFamily="34"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endParaRPr>
          </a:p>
        </p:txBody>
      </p:sp>
      <p:sp>
        <p:nvSpPr>
          <p:cNvPr id="12" name="Title 1">
            <a:extLst>
              <a:ext uri="{FF2B5EF4-FFF2-40B4-BE49-F238E27FC236}">
                <a16:creationId xmlns:a16="http://schemas.microsoft.com/office/drawing/2014/main" id="{4FB70963-1BE5-402B-AFFA-E5F30EEA7CF4}"/>
              </a:ext>
            </a:extLst>
          </p:cNvPr>
          <p:cNvSpPr txBox="1">
            <a:spLocks/>
          </p:cNvSpPr>
          <p:nvPr/>
        </p:nvSpPr>
        <p:spPr>
          <a:xfrm>
            <a:off x="-218668" y="19335"/>
            <a:ext cx="12191998" cy="6906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77" rtl="0" eaLnBrk="1" fontAlgn="base" latinLnBrk="0" hangingPunct="1">
              <a:lnSpc>
                <a:spcPct val="90000"/>
              </a:lnSpc>
              <a:spcBef>
                <a:spcPct val="0"/>
              </a:spcBef>
              <a:spcAft>
                <a:spcPct val="0"/>
              </a:spcAft>
              <a:buClrTx/>
              <a:buSzTx/>
              <a:buFontTx/>
              <a:buNone/>
              <a:tabLst/>
              <a:defRPr/>
            </a:pPr>
            <a:r>
              <a:rPr kumimoji="0" lang="en-US" sz="3730" b="1" i="0" u="none" strike="noStrike" kern="1200" cap="none" spc="0" normalizeH="0" baseline="0" noProof="0" dirty="0">
                <a:ln>
                  <a:noFill/>
                </a:ln>
                <a:solidFill>
                  <a:srgbClr val="991B1E"/>
                </a:solidFill>
                <a:effectLst/>
                <a:uLnTx/>
                <a:uFillTx/>
                <a:latin typeface="Arial" panose="020B0604020202020204" pitchFamily="34" charset="0"/>
                <a:ea typeface="宋体"/>
                <a:cs typeface="Arial" panose="020B0604020202020204" pitchFamily="34" charset="0"/>
              </a:rPr>
              <a:t>The Pancreatic </a:t>
            </a:r>
            <a:r>
              <a:rPr kumimoji="0" lang="el-GR" sz="3730" b="1" i="0" u="none" strike="noStrike" kern="1200" cap="none" spc="0" normalizeH="0" baseline="0" noProof="0" dirty="0">
                <a:ln>
                  <a:noFill/>
                </a:ln>
                <a:solidFill>
                  <a:srgbClr val="991B1E"/>
                </a:solidFill>
                <a:effectLst/>
                <a:uLnTx/>
                <a:uFillTx/>
                <a:latin typeface="Arial" panose="020B0604020202020204" pitchFamily="34" charset="0"/>
                <a:ea typeface="宋体"/>
                <a:cs typeface="Arial" panose="020B0604020202020204" pitchFamily="34" charset="0"/>
              </a:rPr>
              <a:t>β</a:t>
            </a:r>
            <a:r>
              <a:rPr kumimoji="0" lang="en-US" sz="3730" b="1" i="0" u="none" strike="noStrike" kern="1200" cap="none" spc="0" normalizeH="0" baseline="0" noProof="0" dirty="0">
                <a:ln>
                  <a:noFill/>
                </a:ln>
                <a:solidFill>
                  <a:srgbClr val="991B1E"/>
                </a:solidFill>
                <a:effectLst/>
                <a:uLnTx/>
                <a:uFillTx/>
                <a:latin typeface="Arial" panose="020B0604020202020204" pitchFamily="34" charset="0"/>
                <a:ea typeface="宋体"/>
                <a:cs typeface="Arial" panose="020B0604020202020204" pitchFamily="34" charset="0"/>
              </a:rPr>
              <a:t>-Cell Consortium (PBCC)</a:t>
            </a:r>
          </a:p>
        </p:txBody>
      </p:sp>
      <p:pic>
        <p:nvPicPr>
          <p:cNvPr id="14" name="Picture 13" descr="A close up of a logo&#10;&#10;Description automatically generated">
            <a:extLst>
              <a:ext uri="{FF2B5EF4-FFF2-40B4-BE49-F238E27FC236}">
                <a16:creationId xmlns:a16="http://schemas.microsoft.com/office/drawing/2014/main" id="{252E1703-AE5F-4068-8DEE-14EF3E7FB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3018" y="1127443"/>
            <a:ext cx="5143705" cy="5280835"/>
          </a:xfrm>
          <a:prstGeom prst="rect">
            <a:avLst/>
          </a:prstGeom>
        </p:spPr>
      </p:pic>
      <p:sp>
        <p:nvSpPr>
          <p:cNvPr id="20" name="TextBox 19">
            <a:extLst>
              <a:ext uri="{FF2B5EF4-FFF2-40B4-BE49-F238E27FC236}">
                <a16:creationId xmlns:a16="http://schemas.microsoft.com/office/drawing/2014/main" id="{0DBB81B7-7668-45AA-A2A3-F06DB448EFA7}"/>
              </a:ext>
            </a:extLst>
          </p:cNvPr>
          <p:cNvSpPr txBox="1"/>
          <p:nvPr/>
        </p:nvSpPr>
        <p:spPr>
          <a:xfrm>
            <a:off x="9433353" y="6420653"/>
            <a:ext cx="2634119" cy="369332"/>
          </a:xfrm>
          <a:prstGeom prst="rect">
            <a:avLst/>
          </a:prstGeom>
          <a:noFill/>
        </p:spPr>
        <p:txBody>
          <a:bodyPr wrap="non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Arial" panose="020B0604020202020204" pitchFamily="34" charset="0"/>
              </a:rPr>
              <a:t>www.pbcconsortium.org</a:t>
            </a:r>
          </a:p>
        </p:txBody>
      </p:sp>
      <p:grpSp>
        <p:nvGrpSpPr>
          <p:cNvPr id="21" name="Group 20">
            <a:extLst>
              <a:ext uri="{FF2B5EF4-FFF2-40B4-BE49-F238E27FC236}">
                <a16:creationId xmlns:a16="http://schemas.microsoft.com/office/drawing/2014/main" id="{E63BA12A-B4D0-41E7-B719-8BF1F3FE8C43}"/>
              </a:ext>
            </a:extLst>
          </p:cNvPr>
          <p:cNvGrpSpPr/>
          <p:nvPr/>
        </p:nvGrpSpPr>
        <p:grpSpPr>
          <a:xfrm>
            <a:off x="481262" y="761982"/>
            <a:ext cx="2428312" cy="2718787"/>
            <a:chOff x="481262" y="1120800"/>
            <a:chExt cx="2428312" cy="2718787"/>
          </a:xfrm>
        </p:grpSpPr>
        <p:pic>
          <p:nvPicPr>
            <p:cNvPr id="5" name="Picture 4" descr="http://www.pentagram.com/en/USC_Logo_450.jpg">
              <a:extLst>
                <a:ext uri="{FF2B5EF4-FFF2-40B4-BE49-F238E27FC236}">
                  <a16:creationId xmlns:a16="http://schemas.microsoft.com/office/drawing/2014/main" id="{D0722095-DB9D-412B-8DDE-C0D5B00FDE3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62" y="1120800"/>
              <a:ext cx="1660581" cy="78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scripps research transparent logo">
              <a:extLst>
                <a:ext uri="{FF2B5EF4-FFF2-40B4-BE49-F238E27FC236}">
                  <a16:creationId xmlns:a16="http://schemas.microsoft.com/office/drawing/2014/main" id="{475E912F-E337-4F51-9017-152CB17F75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1853" y="2415466"/>
              <a:ext cx="867721" cy="8247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uc san francisco transparent logo">
              <a:extLst>
                <a:ext uri="{FF2B5EF4-FFF2-40B4-BE49-F238E27FC236}">
                  <a16:creationId xmlns:a16="http://schemas.microsoft.com/office/drawing/2014/main" id="{6FB6F165-7D95-419B-8DE2-55A4B261DA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970" y="2749788"/>
              <a:ext cx="867721" cy="556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caltech transparent logo">
              <a:extLst>
                <a:ext uri="{FF2B5EF4-FFF2-40B4-BE49-F238E27FC236}">
                  <a16:creationId xmlns:a16="http://schemas.microsoft.com/office/drawing/2014/main" id="{E281C499-8594-4A2F-80E1-C74F6EDB6F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7322" y="1724786"/>
              <a:ext cx="636329" cy="6221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DE796AD-59FB-4CD4-9846-68D94F2E16BE}"/>
                </a:ext>
              </a:extLst>
            </p:cNvPr>
            <p:cNvPicPr>
              <a:picLocks noChangeAspect="1"/>
            </p:cNvPicPr>
            <p:nvPr/>
          </p:nvPicPr>
          <p:blipFill rotWithShape="1">
            <a:blip r:embed="rId8"/>
            <a:srcRect l="19697" t="21422" r="24465" b="23944"/>
            <a:stretch/>
          </p:blipFill>
          <p:spPr>
            <a:xfrm>
              <a:off x="1049970" y="3442043"/>
              <a:ext cx="779601" cy="397544"/>
            </a:xfrm>
            <a:prstGeom prst="rect">
              <a:avLst/>
            </a:prstGeom>
          </p:spPr>
        </p:pic>
        <p:pic>
          <p:nvPicPr>
            <p:cNvPr id="3" name="Picture 2" descr="A close up of a sign&#10;&#10;Description automatically generated">
              <a:extLst>
                <a:ext uri="{FF2B5EF4-FFF2-40B4-BE49-F238E27FC236}">
                  <a16:creationId xmlns:a16="http://schemas.microsoft.com/office/drawing/2014/main" id="{905EAEBA-F48A-4561-AA7A-E6C7524A8E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331" y="1944122"/>
              <a:ext cx="867722" cy="668754"/>
            </a:xfrm>
            <a:prstGeom prst="rect">
              <a:avLst/>
            </a:prstGeom>
          </p:spPr>
        </p:pic>
      </p:grpSp>
      <p:grpSp>
        <p:nvGrpSpPr>
          <p:cNvPr id="28" name="Group 27">
            <a:extLst>
              <a:ext uri="{FF2B5EF4-FFF2-40B4-BE49-F238E27FC236}">
                <a16:creationId xmlns:a16="http://schemas.microsoft.com/office/drawing/2014/main" id="{D9B3147A-52A1-4F3A-8EC4-5C41488B5566}"/>
              </a:ext>
            </a:extLst>
          </p:cNvPr>
          <p:cNvGrpSpPr/>
          <p:nvPr/>
        </p:nvGrpSpPr>
        <p:grpSpPr>
          <a:xfrm>
            <a:off x="190363" y="3854035"/>
            <a:ext cx="2851726" cy="2645161"/>
            <a:chOff x="190363" y="3854035"/>
            <a:chExt cx="2851726" cy="2645161"/>
          </a:xfrm>
        </p:grpSpPr>
        <p:grpSp>
          <p:nvGrpSpPr>
            <p:cNvPr id="2" name="Group 1">
              <a:extLst>
                <a:ext uri="{FF2B5EF4-FFF2-40B4-BE49-F238E27FC236}">
                  <a16:creationId xmlns:a16="http://schemas.microsoft.com/office/drawing/2014/main" id="{FD3AA38A-D500-4379-9772-1229F094FD0A}"/>
                </a:ext>
              </a:extLst>
            </p:cNvPr>
            <p:cNvGrpSpPr/>
            <p:nvPr/>
          </p:nvGrpSpPr>
          <p:grpSpPr>
            <a:xfrm>
              <a:off x="1241596" y="3891612"/>
              <a:ext cx="1800493" cy="2607584"/>
              <a:chOff x="811233" y="3722729"/>
              <a:chExt cx="1800493" cy="2607584"/>
            </a:xfrm>
          </p:grpSpPr>
          <p:grpSp>
            <p:nvGrpSpPr>
              <p:cNvPr id="13" name="Group 12">
                <a:extLst>
                  <a:ext uri="{FF2B5EF4-FFF2-40B4-BE49-F238E27FC236}">
                    <a16:creationId xmlns:a16="http://schemas.microsoft.com/office/drawing/2014/main" id="{63D4A1F0-2808-460A-8D83-614A54D87803}"/>
                  </a:ext>
                </a:extLst>
              </p:cNvPr>
              <p:cNvGrpSpPr/>
              <p:nvPr/>
            </p:nvGrpSpPr>
            <p:grpSpPr>
              <a:xfrm>
                <a:off x="811233" y="3722729"/>
                <a:ext cx="1800493" cy="2607584"/>
                <a:chOff x="264516" y="4680145"/>
                <a:chExt cx="1800493" cy="2607584"/>
              </a:xfrm>
            </p:grpSpPr>
            <p:pic>
              <p:nvPicPr>
                <p:cNvPr id="6" name="图片 2" descr="iHuman_RGBweb.jpg">
                  <a:extLst>
                    <a:ext uri="{FF2B5EF4-FFF2-40B4-BE49-F238E27FC236}">
                      <a16:creationId xmlns:a16="http://schemas.microsoft.com/office/drawing/2014/main" id="{C02517BD-7196-494A-81B5-BD71999F1F1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296" y="6360442"/>
                  <a:ext cx="1253375" cy="368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Image result for rutgers transparent logo">
                  <a:extLst>
                    <a:ext uri="{FF2B5EF4-FFF2-40B4-BE49-F238E27FC236}">
                      <a16:creationId xmlns:a16="http://schemas.microsoft.com/office/drawing/2014/main" id="{6C5A26FE-C908-4FAF-A470-AFDDB2900AD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446" y="4680145"/>
                  <a:ext cx="1156961" cy="3975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D97B47B-F0E8-47F4-ACC1-387881D10159}"/>
                    </a:ext>
                  </a:extLst>
                </p:cNvPr>
                <p:cNvPicPr>
                  <a:picLocks noChangeAspect="1"/>
                </p:cNvPicPr>
                <p:nvPr/>
              </p:nvPicPr>
              <p:blipFill rotWithShape="1">
                <a:blip r:embed="rId12"/>
                <a:srcRect l="29999" t="20886" r="27847" b="47961"/>
                <a:stretch/>
              </p:blipFill>
              <p:spPr>
                <a:xfrm>
                  <a:off x="495760" y="5705001"/>
                  <a:ext cx="1294448" cy="538107"/>
                </a:xfrm>
                <a:prstGeom prst="rect">
                  <a:avLst/>
                </a:prstGeom>
              </p:spPr>
            </p:pic>
            <p:sp>
              <p:nvSpPr>
                <p:cNvPr id="19" name="TextBox 18">
                  <a:extLst>
                    <a:ext uri="{FF2B5EF4-FFF2-40B4-BE49-F238E27FC236}">
                      <a16:creationId xmlns:a16="http://schemas.microsoft.com/office/drawing/2014/main" id="{F92625FC-3D32-4FB9-B269-59D858B51FA2}"/>
                    </a:ext>
                  </a:extLst>
                </p:cNvPr>
                <p:cNvSpPr txBox="1"/>
                <p:nvPr/>
              </p:nvSpPr>
              <p:spPr>
                <a:xfrm>
                  <a:off x="264516" y="6918397"/>
                  <a:ext cx="1800493" cy="369332"/>
                </a:xfrm>
                <a:prstGeom prst="rect">
                  <a:avLst/>
                </a:prstGeom>
                <a:noFill/>
              </p:spPr>
              <p:txBody>
                <a:bodyPr wrap="non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宋体" pitchFamily="2" charset="-122"/>
                      <a:cs typeface="Arial" panose="020B0604020202020204" pitchFamily="34" charset="0"/>
                    </a:rPr>
                    <a:t>others welcome</a:t>
                  </a:r>
                </a:p>
              </p:txBody>
            </p:sp>
          </p:grpSp>
          <p:pic>
            <p:nvPicPr>
              <p:cNvPr id="23" name="Picture 22" descr="A drawing of a face&#10;&#10;Description automatically generated">
                <a:extLst>
                  <a:ext uri="{FF2B5EF4-FFF2-40B4-BE49-F238E27FC236}">
                    <a16:creationId xmlns:a16="http://schemas.microsoft.com/office/drawing/2014/main" id="{EEDA49F2-9D1E-4E92-BC3F-11DC420CC9A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7279" y="4255966"/>
                <a:ext cx="1304842" cy="397544"/>
              </a:xfrm>
              <a:prstGeom prst="rect">
                <a:avLst/>
              </a:prstGeom>
            </p:spPr>
          </p:pic>
        </p:grpSp>
        <p:pic>
          <p:nvPicPr>
            <p:cNvPr id="15" name="Picture 14" descr="A close up of a logo&#10;&#10;Description automatically generated">
              <a:extLst>
                <a:ext uri="{FF2B5EF4-FFF2-40B4-BE49-F238E27FC236}">
                  <a16:creationId xmlns:a16="http://schemas.microsoft.com/office/drawing/2014/main" id="{75B47C7B-7301-43CE-A6BC-6BB85BBAD2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3085" y="3854035"/>
              <a:ext cx="1071691" cy="560686"/>
            </a:xfrm>
            <a:prstGeom prst="rect">
              <a:avLst/>
            </a:prstGeom>
          </p:spPr>
        </p:pic>
        <p:pic>
          <p:nvPicPr>
            <p:cNvPr id="22" name="Picture 21">
              <a:extLst>
                <a:ext uri="{FF2B5EF4-FFF2-40B4-BE49-F238E27FC236}">
                  <a16:creationId xmlns:a16="http://schemas.microsoft.com/office/drawing/2014/main" id="{60201C15-2949-43E5-AB34-A641B49712F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0363" y="4497000"/>
              <a:ext cx="1116690" cy="325393"/>
            </a:xfrm>
            <a:prstGeom prst="rect">
              <a:avLst/>
            </a:prstGeom>
          </p:spPr>
        </p:pic>
        <p:pic>
          <p:nvPicPr>
            <p:cNvPr id="25" name="Picture 24" descr="A close up of a logo&#10;&#10;Description automatically generated">
              <a:extLst>
                <a:ext uri="{FF2B5EF4-FFF2-40B4-BE49-F238E27FC236}">
                  <a16:creationId xmlns:a16="http://schemas.microsoft.com/office/drawing/2014/main" id="{04686C8D-98E4-4647-8632-00132778FEA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3085" y="4937620"/>
              <a:ext cx="1071691" cy="234211"/>
            </a:xfrm>
            <a:prstGeom prst="rect">
              <a:avLst/>
            </a:prstGeom>
          </p:spPr>
        </p:pic>
      </p:grpSp>
      <p:pic>
        <p:nvPicPr>
          <p:cNvPr id="27" name="Picture 26" descr="A screenshot of a cell phone&#10;&#10;Description automatically generated">
            <a:extLst>
              <a:ext uri="{FF2B5EF4-FFF2-40B4-BE49-F238E27FC236}">
                <a16:creationId xmlns:a16="http://schemas.microsoft.com/office/drawing/2014/main" id="{2835F0BC-8D95-4A22-9066-2E390E49CD2A}"/>
              </a:ext>
            </a:extLst>
          </p:cNvPr>
          <p:cNvPicPr>
            <a:picLocks noChangeAspect="1"/>
          </p:cNvPicPr>
          <p:nvPr/>
        </p:nvPicPr>
        <p:blipFill rotWithShape="1">
          <a:blip r:embed="rId17">
            <a:extLst>
              <a:ext uri="{28A0092B-C50C-407E-A947-70E740481C1C}">
                <a14:useLocalDpi xmlns:a14="http://schemas.microsoft.com/office/drawing/2010/main" val="0"/>
              </a:ext>
            </a:extLst>
          </a:blip>
          <a:srcRect l="-523" t="15018" r="523" b="23126"/>
          <a:stretch/>
        </p:blipFill>
        <p:spPr>
          <a:xfrm>
            <a:off x="1887121" y="2870509"/>
            <a:ext cx="1193765" cy="738418"/>
          </a:xfrm>
          <a:prstGeom prst="rect">
            <a:avLst/>
          </a:prstGeom>
        </p:spPr>
      </p:pic>
    </p:spTree>
    <p:extLst>
      <p:ext uri="{BB962C8B-B14F-4D97-AF65-F5344CB8AC3E}">
        <p14:creationId xmlns:p14="http://schemas.microsoft.com/office/powerpoint/2010/main" val="296708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White</dc:creator>
  <cp:lastModifiedBy>Kate White</cp:lastModifiedBy>
  <cp:revision>1</cp:revision>
  <dcterms:created xsi:type="dcterms:W3CDTF">2019-08-16T21:38:21Z</dcterms:created>
  <dcterms:modified xsi:type="dcterms:W3CDTF">2019-08-16T21:39:16Z</dcterms:modified>
</cp:coreProperties>
</file>